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62" r:id="rId4"/>
    <p:sldId id="259" r:id="rId5"/>
    <p:sldId id="261" r:id="rId6"/>
    <p:sldId id="263" r:id="rId7"/>
    <p:sldId id="270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72226-04E8-4165-A90B-7D49A0AFED8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423D4-884B-40BA-8B3E-D89AEB642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4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423D4-884B-40BA-8B3E-D89AEB642B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04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423D4-884B-40BA-8B3E-D89AEB642B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51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3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1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7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1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0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8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2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3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1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03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28710-2BC1-4198-93EB-2A08AFF0C7F7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F39B9-B840-4F14-A40F-19D87F3E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9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2951" y="2428798"/>
            <a:ext cx="9144000" cy="1599993"/>
          </a:xfrm>
        </p:spPr>
        <p:txBody>
          <a:bodyPr>
            <a:noAutofit/>
          </a:bodyPr>
          <a:lstStyle/>
          <a:p>
            <a:r>
              <a:rPr lang="ka-GE" sz="3500" b="1" dirty="0" smtClean="0">
                <a:solidFill>
                  <a:schemeClr val="accent4">
                    <a:lumMod val="75000"/>
                  </a:schemeClr>
                </a:solidFill>
                <a:latin typeface="Amiran" panose="020B0500000000000000" pitchFamily="34" charset="0"/>
              </a:rPr>
              <a:t>სახელმწიფო პროგრამა</a:t>
            </a:r>
          </a:p>
          <a:p>
            <a:r>
              <a:rPr lang="en-GB" sz="3500" b="1" dirty="0" smtClean="0">
                <a:solidFill>
                  <a:schemeClr val="accent4">
                    <a:lumMod val="75000"/>
                  </a:schemeClr>
                </a:solidFill>
                <a:latin typeface="Amiran" panose="020B0500000000000000" pitchFamily="34" charset="0"/>
              </a:rPr>
              <a:t>“</a:t>
            </a:r>
            <a:r>
              <a:rPr lang="ka-GE" sz="3500" b="1" dirty="0" smtClean="0">
                <a:solidFill>
                  <a:schemeClr val="accent4">
                    <a:lumMod val="75000"/>
                  </a:schemeClr>
                </a:solidFill>
                <a:latin typeface="Amiran" panose="020B0500000000000000" pitchFamily="34" charset="0"/>
              </a:rPr>
              <a:t>ცხოვრება გრძელდება</a:t>
            </a:r>
            <a:r>
              <a:rPr lang="en-GB" sz="3500" b="1" dirty="0" smtClean="0">
                <a:solidFill>
                  <a:schemeClr val="accent4">
                    <a:lumMod val="75000"/>
                  </a:schemeClr>
                </a:solidFill>
                <a:latin typeface="Amiran" panose="020B0500000000000000" pitchFamily="34" charset="0"/>
              </a:rPr>
              <a:t>”</a:t>
            </a:r>
            <a:endParaRPr lang="en-US" sz="3500" dirty="0">
              <a:solidFill>
                <a:schemeClr val="accent4">
                  <a:lumMod val="75000"/>
                </a:schemeClr>
              </a:solidFill>
              <a:latin typeface="Amiran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2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nut 7"/>
          <p:cNvSpPr/>
          <p:nvPr/>
        </p:nvSpPr>
        <p:spPr>
          <a:xfrm>
            <a:off x="5379476" y="884584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5397582" y="2300019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5451903" y="3661132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5460955" y="5049406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25570" y="742380"/>
            <a:ext cx="14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ბრუნვები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702332" y="621333"/>
            <a:ext cx="1601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დასაქმდება (მაქსიმუმი)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1655" y="3878444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1 000 000-დან 5 000 000-მდე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2724" y="2641540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5 000 000-დან 10 000 000-მდე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73784" y="1349698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10 000 000 და მეტი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98980" y="5396279"/>
            <a:ext cx="437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40 692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ადამიანი - 48 830 400 ლარი</a:t>
            </a: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71408" y="3880813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28 200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ადამიანი - 33 840 000 ლარი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71820" y="2587646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6 867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ადამიანი - 8 240 400 ლარი 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09314" y="1378628"/>
            <a:ext cx="491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9 276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ადამიანი</a:t>
            </a:r>
            <a:r>
              <a:rPr lang="en-US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</a:t>
            </a:r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-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11 131 200 ლარი </a:t>
            </a:r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9761" y="5414387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000-დან </a:t>
            </a:r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70710" y="6088559"/>
            <a:ext cx="50436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 smtClean="0">
                <a:solidFill>
                  <a:srgbClr val="FF0000"/>
                </a:solidFill>
              </a:rPr>
              <a:t>სულ </a:t>
            </a:r>
            <a:r>
              <a:rPr lang="ka-GE" sz="2400" b="1" dirty="0" smtClean="0">
                <a:solidFill>
                  <a:srgbClr val="FF0000"/>
                </a:solidFill>
              </a:rPr>
              <a:t>85 035 </a:t>
            </a:r>
            <a:r>
              <a:rPr lang="ka-GE" sz="2000" b="1" dirty="0" smtClean="0">
                <a:solidFill>
                  <a:srgbClr val="FF0000"/>
                </a:solidFill>
              </a:rPr>
              <a:t>ადამიანი </a:t>
            </a:r>
          </a:p>
          <a:p>
            <a:r>
              <a:rPr lang="ka-GE" sz="2000" b="1" dirty="0" smtClean="0">
                <a:solidFill>
                  <a:srgbClr val="FF0000"/>
                </a:solidFill>
              </a:rPr>
              <a:t>ბიუჯეტი დაკარგავს 102 042 000 ლარს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282" y="6293213"/>
            <a:ext cx="54230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indent="-715963" algn="just"/>
            <a:r>
              <a:rPr lang="ka-GE" sz="1100" i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შენიშვნა:</a:t>
            </a:r>
            <a:r>
              <a:rPr lang="ka-GE" sz="1100" i="1" dirty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	</a:t>
            </a:r>
            <a:r>
              <a:rPr lang="ka-GE" sz="1100" i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კვოტების გადაჭარბების შემთხვევაში, შეღავათი იმოქმედებს მაქსიმუმ აღნიშნული კვოტების ფარგლებში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3575" y="86368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შეღავათი - ვარიანტი N3 (გაგრ.)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1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nut 7"/>
          <p:cNvSpPr/>
          <p:nvPr/>
        </p:nvSpPr>
        <p:spPr>
          <a:xfrm>
            <a:off x="5454062" y="852490"/>
            <a:ext cx="957952" cy="924478"/>
          </a:xfrm>
          <a:prstGeom prst="donut">
            <a:avLst>
              <a:gd name="adj" fmla="val 41946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5518808" y="2109368"/>
            <a:ext cx="792245" cy="796556"/>
          </a:xfrm>
          <a:prstGeom prst="donut">
            <a:avLst>
              <a:gd name="adj" fmla="val 41946"/>
            </a:avLst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5539974" y="3213403"/>
            <a:ext cx="749912" cy="737629"/>
          </a:xfrm>
          <a:prstGeom prst="donut">
            <a:avLst>
              <a:gd name="adj" fmla="val 41946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5637216" y="4247882"/>
            <a:ext cx="682178" cy="685516"/>
          </a:xfrm>
          <a:prstGeom prst="donut">
            <a:avLst>
              <a:gd name="adj" fmla="val 41946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37506" y="778594"/>
            <a:ext cx="14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ბრუნვები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1992" y="714429"/>
            <a:ext cx="292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ქვოტა (მაქსიმუმი)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2285" y="3349400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1 000 000-დან 5 000 000-მდე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7164" y="2360188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5 000 000-დან 10 000 000-მდე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5948" y="1188225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10 000 000 და მეტი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65609" y="1088637"/>
            <a:ext cx="49156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მინიმუმ 773 ადამიანი </a:t>
            </a:r>
          </a:p>
          <a:p>
            <a:pPr algn="ctr"/>
            <a:r>
              <a:rPr lang="ka-GE" sz="12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(</a:t>
            </a:r>
            <a:r>
              <a:rPr lang="ka-GE" sz="12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საწარმოში 10 კაცამდე ქვოტა 1 პენსიონერი)</a:t>
            </a:r>
            <a:endParaRPr lang="en-US" sz="1200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sz="12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04" y="4352079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000-დან </a:t>
            </a:r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74663" y="2127653"/>
            <a:ext cx="49156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მინიმუმ 763 </a:t>
            </a:r>
            <a:r>
              <a:rPr lang="ka-GE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 </a:t>
            </a:r>
            <a:endParaRPr lang="ka-GE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algn="ctr"/>
            <a:r>
              <a:rPr lang="ka-GE" sz="12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(საწარმოში 10 კაცამდე ქვოტა 1 პენსიონერი)</a:t>
            </a:r>
            <a:endParaRPr lang="en-US" sz="12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65609" y="3247507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მინიმუმ 4700 ადამიანი</a:t>
            </a:r>
          </a:p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</a:t>
            </a:r>
            <a:r>
              <a:rPr lang="ka-GE" sz="12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(საწარმოში 10 კაცამდე ქვოტა 1 პენსიონერი)</a:t>
            </a:r>
            <a:endParaRPr lang="en-US" sz="12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85782" y="4232159"/>
            <a:ext cx="49156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მინიმუმ 13 564 </a:t>
            </a:r>
            <a:r>
              <a:rPr lang="ka-GE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 </a:t>
            </a:r>
            <a:endParaRPr lang="ka-GE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algn="ctr"/>
            <a:r>
              <a:rPr lang="ka-GE" sz="12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(საწარმოში 10 კაცამდე ქვოტა 1 პენსიონერი)</a:t>
            </a:r>
            <a:endParaRPr lang="en-US" sz="12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1897" y="5167979"/>
            <a:ext cx="1096462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ამას დაემატება ყოველ მომდევნო 10 დასაქმებულზე ერთი პენსიონერის ქვოტა </a:t>
            </a:r>
          </a:p>
          <a:p>
            <a:pPr algn="ctr"/>
            <a:r>
              <a:rPr lang="ka-GE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სულ </a:t>
            </a:r>
            <a:r>
              <a:rPr lang="ka-GE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72 320</a:t>
            </a:r>
          </a:p>
          <a:p>
            <a:pPr algn="ctr"/>
            <a:endParaRPr lang="en-GB" sz="1200" b="1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algn="ctr"/>
            <a:r>
              <a:rPr lang="ka-GE" sz="2000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ბიუჯეტი დაკარგავს 86 784 000 ლარი</a:t>
            </a:r>
          </a:p>
          <a:p>
            <a:pPr algn="ctr"/>
            <a:endParaRPr lang="ka-GE" sz="1200" b="1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956" y="6280919"/>
            <a:ext cx="542302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indent="-715963" algn="just"/>
            <a:r>
              <a:rPr lang="ka-GE" sz="1050" i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შენიშვნა: კვოტების გადაჭარბების შემთხვევაში, შეღავათი იმოქმედებს მაქსიმუმ აღნიშნული კვოტების ფარგლებში.</a:t>
            </a:r>
          </a:p>
          <a:p>
            <a:pPr marL="715963" indent="-715963" algn="just"/>
            <a:endParaRPr lang="en-US" sz="1050" i="1" dirty="0">
              <a:solidFill>
                <a:srgbClr val="FF0000"/>
              </a:solidFill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541682" y="131635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შეღავათი - ვარიანტი N4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ka-GE" b="1" dirty="0">
                <a:solidFill>
                  <a:srgbClr val="FF0000"/>
                </a:solidFill>
              </a:rPr>
              <a:t>წლიური ხელფასი </a:t>
            </a:r>
            <a:r>
              <a:rPr lang="ka-GE" b="1" dirty="0" smtClean="0">
                <a:solidFill>
                  <a:srgbClr val="FF0000"/>
                </a:solidFill>
              </a:rPr>
              <a:t>6 000 </a:t>
            </a:r>
            <a:r>
              <a:rPr lang="ka-GE" b="1" dirty="0">
                <a:solidFill>
                  <a:srgbClr val="FF0000"/>
                </a:solidFill>
              </a:rPr>
              <a:t>ლარი)</a:t>
            </a:r>
            <a:endParaRPr lang="en-US" b="1" dirty="0">
              <a:solidFill>
                <a:srgbClr val="FF0000"/>
              </a:solidFill>
            </a:endParaRPr>
          </a:p>
          <a:p>
            <a:pPr lvl="0"/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28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41682" y="131635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რისკები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422" y="950614"/>
            <a:ext cx="1113576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ბიუჯეტის </a:t>
            </a: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დანაკარგები</a:t>
            </a:r>
            <a:endParaRPr lang="ka-GE" sz="1400" dirty="0" smtClean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პრობლემები საერთაშორისო სავალუტო </a:t>
            </a: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ფონდთან</a:t>
            </a:r>
          </a:p>
          <a:p>
            <a:endParaRPr lang="ka-GE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არსებული დასაქმებულების ჩანაცვლების რისკი </a:t>
            </a: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- შედეგად, უმუშევრობის მაჩვენებლების გაუარესება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ასაკით პენსიონერების დასაქმება ვერ გააუმჯობესებს დასაქმების მაჩვენებლებს, ვინაიდან ისინი სამუშაო ძალის გარეთ იმყოფებიან</a:t>
            </a:r>
          </a:p>
          <a:p>
            <a:endParaRPr lang="ka-GE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ოპონენტების არგუმენტი - ამ თანხებით უმჯობესი იქნებოდა პენსიის გაზრდა </a:t>
            </a:r>
          </a:p>
          <a:p>
            <a:endParaRPr lang="ka-GE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მსგავსი ინიციატივა უკვე იყო და გაუქმდა (20.12.2012) - „საშემოსავლო </a:t>
            </a:r>
            <a:r>
              <a:rPr lang="ka-GE" sz="1400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გადასახადით დაბეგვრისაგან თავისუფლდება 45 წლიდან 60 წლამდე ას­ა­კის პირის მიერ კერძო სამართლის იურიდიული პირისაგან ან ფიზიკური პირისაგან ხელფასის სა­ხით მიღებული შემოსავალი ახალ სამუშაო ადგილზე დაქირავებით მუშაობის და­წყე­ბიდან ერთი წლის განმავლობაში, თუ პირმა ამ სამუშაო ადგილზე დაქირავებით მუ­შაობა დაიწყო 2012 წლის 1 იანვრიდან 2012 წლის 1 ივლისამდე და მუშაობის დაწ­­ყებამდე 3 თვის განმავლობაში უმუშევარი იყო. ეს წესი არ გამოიყენება, თუ პირი ზემოაღნიშნულ დამქირავებელთან და­საქ­მდება  იმავე სამუშაო ადგილზე უკვე დაქირა­ვე­ბული პირის გათა­ვი­სუ­ფლების </a:t>
            </a: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შემთხვევაში“ (06.12.2011) - პოლიტიკური რისკი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400" dirty="0" smtClean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r>
              <a:rPr lang="ka-GE" sz="1400" b="1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პოზიტიური ფაქტორები </a:t>
            </a:r>
          </a:p>
          <a:p>
            <a:endParaRPr lang="ka-GE" sz="1400" b="1" dirty="0" smtClean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აღნიშნული მოდელით 2017 წელს ბიუჯეტს დანაკარგი არ ექნება</a:t>
            </a:r>
          </a:p>
          <a:p>
            <a:endParaRPr lang="ka-GE" sz="1400" dirty="0" smtClean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პენსიონერები მიიღებენ დამატებით შემოსავალს</a:t>
            </a:r>
            <a:endParaRPr lang="en-US" sz="14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38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74" y="2993522"/>
            <a:ext cx="10515600" cy="736506"/>
          </a:xfrm>
        </p:spPr>
        <p:txBody>
          <a:bodyPr/>
          <a:lstStyle/>
          <a:p>
            <a:pPr marL="0" indent="0" algn="ctr">
              <a:buNone/>
            </a:pPr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დიდი მადლობა ყურადღებისთვის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99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682044" y="300256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ს</a:t>
            </a:r>
            <a:r>
              <a:rPr lang="ka-GE" b="1" dirty="0" err="1" smtClean="0">
                <a:solidFill>
                  <a:schemeClr val="accent4">
                    <a:lumMod val="75000"/>
                  </a:schemeClr>
                </a:solidFill>
              </a:rPr>
              <a:t>აერთაშორისო</a:t>
            </a:r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 გამოცდილება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5347" y="1086416"/>
            <a:ext cx="1077362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იდეა</a:t>
            </a:r>
            <a:r>
              <a:rPr lang="ka-GE" dirty="0" smtClean="0"/>
              <a:t> - ამ ტიპის პროგრამები ძირითადად ხორციელდება ისეთ ქვეყნებში, სადაც მაღალია ახალგაზრდა სამუშაო ძალის მიგრაცია</a:t>
            </a:r>
          </a:p>
          <a:p>
            <a:endParaRPr lang="ka-GE" dirty="0"/>
          </a:p>
          <a:p>
            <a:r>
              <a:rPr lang="ka-GE" b="1" dirty="0" smtClean="0"/>
              <a:t>დასაქმება ნებაყოფლობითა</a:t>
            </a:r>
          </a:p>
          <a:p>
            <a:endParaRPr lang="ka-GE" b="1" dirty="0"/>
          </a:p>
          <a:p>
            <a:r>
              <a:rPr lang="ka-GE" b="1" dirty="0" smtClean="0"/>
              <a:t>ავსტრალია - სახელმწიფო პროგრამა „</a:t>
            </a:r>
            <a:r>
              <a:rPr lang="en-US" b="1" dirty="0" smtClean="0"/>
              <a:t>Re-Start</a:t>
            </a:r>
            <a:r>
              <a:rPr lang="ka-GE" b="1" dirty="0" smtClean="0"/>
              <a:t>“</a:t>
            </a:r>
            <a:endParaRPr lang="en-US" b="1" dirty="0" smtClean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ხელფასის სუბსიდირების პროგრამა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გათვლილია 50+ ასაკის სამუშაოს მაძიებლებზე, რომლებიც ბოლო 6 თვის განმავლობაში არიან სახელმწიფო დახმარების რომელიმე პროგრამის ბენეფიციარები და არ წარმოადგენენ დამსაქმებლის ოჯახის წევრებს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პროგრამა არ არის გათვლილი თვითდასაქმებულებზე ან არსებული კადრების ჩანაცვლებაზე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პროგრამის ფარგლებში დამსაქმებლები მიიღებენ 10 000 აშშ დოლარს თუ არანაკლებ 12 თვის მანძილზე დაასაქმებენ პროგრამის ბენეფიციარებს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ka-GE" b="1" dirty="0" smtClean="0"/>
              <a:t>ნიდერლანდები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დამსაქმებლების მიერ გადახდილი სოციალური შენატანები მცირდება წლიურად 7 000 ევროთი, თუ ის დაასაქმებს 50+ ასაკის უმუშევარს</a:t>
            </a:r>
            <a:endParaRPr lang="ka-G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სამუშაო საათების რაოდენობა უნდა იყოს არანაკლებ 36 საათის კვირაში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0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682044" y="300256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ს</a:t>
            </a:r>
            <a:r>
              <a:rPr lang="ka-GE" b="1" dirty="0" err="1" smtClean="0">
                <a:solidFill>
                  <a:schemeClr val="accent4">
                    <a:lumMod val="75000"/>
                  </a:schemeClr>
                </a:solidFill>
              </a:rPr>
              <a:t>აერთაშორისო</a:t>
            </a:r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 გამოცდილება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5347" y="1086416"/>
            <a:ext cx="1077362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/>
              <a:t>რუმინეთი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რუმინეთის მთავრობა უწესებს შეღავათებს კომპანიებს, რომელიც </a:t>
            </a:r>
            <a:r>
              <a:rPr lang="ka-GE" dirty="0" smtClean="0"/>
              <a:t>ასაქმებენ 45+ ასაკის პირებს </a:t>
            </a:r>
            <a:r>
              <a:rPr lang="ka-GE" dirty="0"/>
              <a:t>(დასაქმების პერიოდი - მინიმუმ 18 თვე</a:t>
            </a:r>
            <a:r>
              <a:rPr lang="ka-GE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შეღავათი </a:t>
            </a:r>
            <a:r>
              <a:rPr lang="ka-GE" dirty="0"/>
              <a:t>ითვალისწინებს ერთი წლის </a:t>
            </a:r>
            <a:r>
              <a:rPr lang="ka-GE" dirty="0" smtClean="0"/>
              <a:t>მანძილზე უმუშევრობის </a:t>
            </a:r>
            <a:r>
              <a:rPr lang="ka-GE" dirty="0"/>
              <a:t>დაზღვევის </a:t>
            </a:r>
            <a:r>
              <a:rPr lang="ka-GE" dirty="0" smtClean="0"/>
              <a:t>სოციალური შენატანის </a:t>
            </a:r>
            <a:r>
              <a:rPr lang="ka-GE" dirty="0"/>
              <a:t>თანხის დაბრუნებას </a:t>
            </a:r>
            <a:r>
              <a:rPr lang="ka-GE" dirty="0" smtClean="0"/>
              <a:t>კომპანიისთვის</a:t>
            </a:r>
          </a:p>
          <a:p>
            <a:endParaRPr lang="ka-GE" dirty="0"/>
          </a:p>
          <a:p>
            <a:endParaRPr lang="ka-G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/>
          </a:p>
          <a:p>
            <a:r>
              <a:rPr lang="en-US" b="1" dirty="0" err="1"/>
              <a:t>ბულგარეთი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ბულგარეთის </a:t>
            </a:r>
            <a:r>
              <a:rPr lang="ka-GE" dirty="0" smtClean="0"/>
              <a:t>მთავრობა </a:t>
            </a:r>
            <a:r>
              <a:rPr lang="ka-GE" dirty="0"/>
              <a:t>6 თვის </a:t>
            </a:r>
            <a:r>
              <a:rPr lang="ka-GE" dirty="0" smtClean="0"/>
              <a:t>მანძილზე </a:t>
            </a:r>
            <a:r>
              <a:rPr lang="ka-GE" dirty="0" err="1"/>
              <a:t>ასუბსიდირებს</a:t>
            </a:r>
            <a:r>
              <a:rPr lang="ka-GE" dirty="0"/>
              <a:t> </a:t>
            </a:r>
            <a:r>
              <a:rPr lang="ka-GE" dirty="0" smtClean="0"/>
              <a:t>ხელფასებს </a:t>
            </a:r>
            <a:r>
              <a:rPr lang="ka-GE" dirty="0"/>
              <a:t>ყოველ ახალ </a:t>
            </a:r>
            <a:r>
              <a:rPr lang="ka-GE" dirty="0" smtClean="0"/>
              <a:t>დასაქმებულზე - ქალი </a:t>
            </a:r>
            <a:r>
              <a:rPr lang="ka-GE" dirty="0"/>
              <a:t>&gt;50 წელი, მამაკაცი &gt;55 </a:t>
            </a:r>
            <a:r>
              <a:rPr lang="ka-GE" dirty="0" smtClean="0"/>
              <a:t>წელი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დასაქმების პერიოდი - მინიმუმ 12 თვე.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სუბსიდია შეადგენს</a:t>
            </a:r>
            <a:r>
              <a:rPr lang="ka-GE" u="sng" dirty="0"/>
              <a:t>: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dirty="0"/>
              <a:t>140 აშშ დოლარს საშუალო განათლების მქონე </a:t>
            </a:r>
            <a:r>
              <a:rPr lang="ka-GE" dirty="0" smtClean="0"/>
              <a:t>პირებზე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dirty="0"/>
              <a:t>170 აშშ დოლარს უმაღლესი განათლების მქონე </a:t>
            </a:r>
            <a:r>
              <a:rPr lang="ka-GE" dirty="0" smtClean="0"/>
              <a:t>პირებზე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1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550735" y="167848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კონცეფცია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6705" y="986828"/>
            <a:ext cx="1112670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ea typeface="DejaVu Sans" panose="020B0603030804020204" pitchFamily="34" charset="0"/>
                <a:cs typeface="DejaVu Sans" panose="020B0603030804020204" pitchFamily="34" charset="0"/>
              </a:rPr>
              <a:t>არსებული მდგომარეობა</a:t>
            </a:r>
          </a:p>
          <a:p>
            <a:endParaRPr lang="ka-GE" dirty="0"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ea typeface="DejaVu Sans" panose="020B0603030804020204" pitchFamily="34" charset="0"/>
                <a:cs typeface="DejaVu Sans" panose="020B0603030804020204" pitchFamily="34" charset="0"/>
              </a:rPr>
              <a:t>სულ პენსიის მიმღები (ქალი 60+, მამაკაცი 65+) </a:t>
            </a:r>
            <a:r>
              <a:rPr lang="ka-GE" dirty="0">
                <a:ea typeface="DejaVu Sans" panose="020B0603030804020204" pitchFamily="34" charset="0"/>
                <a:cs typeface="DejaVu Sans" panose="020B0603030804020204" pitchFamily="34" charset="0"/>
              </a:rPr>
              <a:t>- 714 000 </a:t>
            </a:r>
            <a:r>
              <a:rPr lang="ka-GE" dirty="0" smtClean="0"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</a:p>
          <a:p>
            <a:endParaRPr lang="en-US" dirty="0"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კერძო </a:t>
            </a:r>
            <a:r>
              <a:rPr lang="ka-GE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სექტორში დასაქმებული პენსიონერი </a:t>
            </a:r>
            <a:r>
              <a:rPr lang="ka-GE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(არსებული მდგომარეობით) – </a:t>
            </a:r>
            <a:r>
              <a:rPr lang="en-US" b="1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40 000 </a:t>
            </a:r>
            <a:r>
              <a:rPr lang="ka-GE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 </a:t>
            </a:r>
            <a:r>
              <a:rPr lang="ka-GE" sz="1200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(პენსიონერების საერთო რაოდენობის </a:t>
            </a:r>
            <a:r>
              <a:rPr lang="en-US" sz="12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5.6</a:t>
            </a:r>
            <a:r>
              <a:rPr lang="ka-GE" sz="1200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%)</a:t>
            </a:r>
          </a:p>
          <a:p>
            <a:endParaRPr lang="ka-GE" sz="1200" dirty="0">
              <a:latin typeface="+mj-lt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სულ კერძო სექტორში </a:t>
            </a:r>
            <a:r>
              <a:rPr lang="ka-GE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დაქირავებით დასაქმებული პირი - </a:t>
            </a:r>
            <a:r>
              <a:rPr lang="en-US" b="1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545 000 </a:t>
            </a:r>
            <a:r>
              <a:rPr lang="ka-GE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  <a:r>
              <a:rPr lang="en-US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 (</a:t>
            </a:r>
            <a:r>
              <a:rPr lang="ka-GE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2015</a:t>
            </a:r>
            <a:r>
              <a:rPr lang="en-US" dirty="0" smtClean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 </a:t>
            </a:r>
            <a:r>
              <a:rPr lang="ka-GE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წელი</a:t>
            </a:r>
            <a:r>
              <a:rPr lang="en-US" dirty="0">
                <a:latin typeface="+mj-lt"/>
                <a:ea typeface="DejaVu Sans" panose="020B0603030804020204" pitchFamily="34" charset="0"/>
                <a:cs typeface="DejaVu Sans" panose="020B0603030804020204" pitchFamily="34" charset="0"/>
              </a:rPr>
              <a:t>)</a:t>
            </a:r>
          </a:p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მიზანი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 smtClean="0"/>
              <a:t>სახელმწიფო</a:t>
            </a:r>
            <a:r>
              <a:rPr lang="ka-GE" b="1" dirty="0" smtClean="0"/>
              <a:t>ს მიერ </a:t>
            </a:r>
            <a:r>
              <a:rPr lang="en-US" b="1" dirty="0" err="1" smtClean="0"/>
              <a:t>პენსიონერთა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 smtClean="0"/>
              <a:t>სრულ</a:t>
            </a:r>
            <a:r>
              <a:rPr lang="ka-GE" b="1" dirty="0" smtClean="0"/>
              <a:t>ი</a:t>
            </a:r>
            <a:r>
              <a:rPr lang="en-US" b="1" dirty="0" smtClean="0"/>
              <a:t> </a:t>
            </a:r>
            <a:r>
              <a:rPr lang="en-US" b="1" dirty="0" err="1"/>
              <a:t>ან</a:t>
            </a:r>
            <a:r>
              <a:rPr lang="en-US" b="1" dirty="0"/>
              <a:t> </a:t>
            </a:r>
            <a:r>
              <a:rPr lang="en-US" b="1" dirty="0" err="1" smtClean="0"/>
              <a:t>ნაწილობრივ</a:t>
            </a:r>
            <a:r>
              <a:rPr lang="ka-GE" b="1" dirty="0" smtClean="0"/>
              <a:t>ი</a:t>
            </a:r>
            <a:r>
              <a:rPr lang="en-US" b="1" dirty="0" smtClean="0"/>
              <a:t>) </a:t>
            </a:r>
            <a:r>
              <a:rPr lang="en-US" b="1" dirty="0" err="1" smtClean="0"/>
              <a:t>დასაქმებ</a:t>
            </a:r>
            <a:r>
              <a:rPr lang="ka-GE" b="1" dirty="0" smtClean="0"/>
              <a:t>ი</a:t>
            </a:r>
            <a:r>
              <a:rPr lang="en-US" b="1" dirty="0" smtClean="0"/>
              <a:t>ს</a:t>
            </a:r>
            <a:r>
              <a:rPr lang="ka-GE" b="1" dirty="0" smtClean="0"/>
              <a:t> ხელშეწყობა</a:t>
            </a:r>
            <a:r>
              <a:rPr lang="en-US" b="1" dirty="0" smtClean="0"/>
              <a:t> </a:t>
            </a:r>
            <a:r>
              <a:rPr lang="en-US" b="1" dirty="0" err="1"/>
              <a:t>არა</a:t>
            </a:r>
            <a:r>
              <a:rPr lang="en-US" b="1" dirty="0"/>
              <a:t> </a:t>
            </a:r>
            <a:r>
              <a:rPr lang="en-US" b="1" dirty="0" err="1"/>
              <a:t>მხოლოდ</a:t>
            </a:r>
            <a:r>
              <a:rPr lang="en-US" b="1" dirty="0"/>
              <a:t> </a:t>
            </a:r>
            <a:r>
              <a:rPr lang="en-US" b="1" dirty="0" err="1"/>
              <a:t>სუბსიდირების</a:t>
            </a:r>
            <a:r>
              <a:rPr lang="en-US" b="1" dirty="0"/>
              <a:t> </a:t>
            </a:r>
            <a:r>
              <a:rPr lang="en-US" b="1" dirty="0" err="1"/>
              <a:t>გზით</a:t>
            </a:r>
            <a:r>
              <a:rPr lang="en-US" b="1" dirty="0"/>
              <a:t>, </a:t>
            </a:r>
            <a:r>
              <a:rPr lang="en-US" b="1" dirty="0" err="1"/>
              <a:t>არამედ</a:t>
            </a:r>
            <a:r>
              <a:rPr lang="en-US" b="1" dirty="0"/>
              <a:t> </a:t>
            </a:r>
            <a:r>
              <a:rPr lang="en-US" b="1" dirty="0" err="1"/>
              <a:t>იმავდროულად</a:t>
            </a:r>
            <a:r>
              <a:rPr lang="en-US" b="1" dirty="0"/>
              <a:t> </a:t>
            </a:r>
            <a:r>
              <a:rPr lang="en-US" b="1" dirty="0" err="1"/>
              <a:t>მათი</a:t>
            </a:r>
            <a:r>
              <a:rPr lang="en-US" b="1" dirty="0"/>
              <a:t> </a:t>
            </a:r>
            <a:r>
              <a:rPr lang="en-US" b="1" dirty="0" err="1"/>
              <a:t>ცოდნა</a:t>
            </a:r>
            <a:r>
              <a:rPr lang="en-US" b="1" dirty="0"/>
              <a:t>/</a:t>
            </a:r>
            <a:r>
              <a:rPr lang="en-US" b="1" dirty="0" err="1"/>
              <a:t>გამოცდილების</a:t>
            </a:r>
            <a:r>
              <a:rPr lang="en-US" b="1" dirty="0"/>
              <a:t> </a:t>
            </a:r>
            <a:r>
              <a:rPr lang="en-US" b="1" dirty="0" err="1"/>
              <a:t>პრაგმატული</a:t>
            </a:r>
            <a:r>
              <a:rPr lang="en-US" b="1" dirty="0"/>
              <a:t> </a:t>
            </a:r>
            <a:r>
              <a:rPr lang="en-US" b="1" dirty="0" err="1" smtClean="0"/>
              <a:t>გამოყენებით</a:t>
            </a:r>
            <a:endParaRPr lang="en-US" dirty="0" smtClean="0"/>
          </a:p>
          <a:p>
            <a:endParaRPr lang="ka-GE" dirty="0" smtClean="0"/>
          </a:p>
          <a:p>
            <a:r>
              <a:rPr lang="ka-GE" b="1" dirty="0" smtClean="0"/>
              <a:t>კონცეფცია მოიცავს 2 ნაწილს: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პენსიონერების</a:t>
            </a:r>
            <a:r>
              <a:rPr lang="en-US" dirty="0"/>
              <a:t> </a:t>
            </a:r>
            <a:r>
              <a:rPr lang="en-US" dirty="0" err="1"/>
              <a:t>მეტი</a:t>
            </a:r>
            <a:r>
              <a:rPr lang="en-US" dirty="0"/>
              <a:t> </a:t>
            </a:r>
            <a:r>
              <a:rPr lang="en-US" dirty="0" err="1"/>
              <a:t>წვდომის</a:t>
            </a:r>
            <a:r>
              <a:rPr lang="en-US" dirty="0"/>
              <a:t> </a:t>
            </a:r>
            <a:r>
              <a:rPr lang="en-US" dirty="0" err="1"/>
              <a:t>უზრუნველყოფა</a:t>
            </a:r>
            <a:r>
              <a:rPr lang="en-US" dirty="0"/>
              <a:t> </a:t>
            </a:r>
            <a:r>
              <a:rPr lang="en-US" dirty="0" err="1"/>
              <a:t>შრომის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r>
              <a:rPr lang="en-US" dirty="0"/>
              <a:t> </a:t>
            </a:r>
            <a:r>
              <a:rPr lang="en-US" dirty="0" err="1"/>
              <a:t>არსებულ</a:t>
            </a:r>
            <a:r>
              <a:rPr lang="en-US" dirty="0"/>
              <a:t> </a:t>
            </a:r>
            <a:r>
              <a:rPr lang="en-US" dirty="0" err="1" smtClean="0"/>
              <a:t>ვაკანსიებთან</a:t>
            </a:r>
            <a:r>
              <a:rPr lang="ka-GE" dirty="0" smtClean="0"/>
              <a:t> (პროფესიული გადამზადება და </a:t>
            </a:r>
            <a:r>
              <a:rPr lang="ka-GE" dirty="0" err="1" smtClean="0"/>
              <a:t>ა.შ</a:t>
            </a:r>
            <a:r>
              <a:rPr lang="ka-GE" dirty="0" smtClean="0"/>
              <a:t>.)</a:t>
            </a:r>
            <a:endParaRPr lang="ka-G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dirty="0" smtClean="0"/>
              <a:t>კომპანიების </a:t>
            </a:r>
            <a:r>
              <a:rPr lang="ka-GE" dirty="0" smtClean="0"/>
              <a:t>წახალისება, რომლებიც დაასაქმებენ </a:t>
            </a:r>
            <a:r>
              <a:rPr lang="ka-GE" dirty="0" smtClean="0"/>
              <a:t>პენსიონერებს</a:t>
            </a:r>
            <a:endParaRPr lang="ka-G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3982883" y="3359395"/>
            <a:ext cx="7789693" cy="103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86949" y="176902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კონცეფცია 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4277" y="851026"/>
            <a:ext cx="108822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ka-GE" b="1" dirty="0"/>
              <a:t>ცნობიერების ამაღლება და ბაზრის შესწავლა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ka-GE" dirty="0"/>
              <a:t>ასაკით პენსიონერების ინფორმირება არსებულ სახელმწიფო მხარდაჭერის პროგრამებზე (მაგ: აწარმოე საქართველოში, მიკრო გრანტების პროგრამა, დანერგე მომავალი და </a:t>
            </a:r>
            <a:r>
              <a:rPr lang="ka-GE" dirty="0" err="1"/>
              <a:t>ა.შ</a:t>
            </a:r>
            <a:r>
              <a:rPr lang="ka-GE" dirty="0"/>
              <a:t>.), რითაც ხელი შეეწყობა თვითდასაქმებას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ka-GE" dirty="0"/>
              <a:t>ასაკით პენსიონერების თანამედროვე შრომის ბაზრის მოთხოვნებთან შესაბამისობისთვის, მათი </a:t>
            </a:r>
            <a:r>
              <a:rPr lang="ka-GE" dirty="0" err="1"/>
              <a:t>სურვილისამებრ</a:t>
            </a:r>
            <a:r>
              <a:rPr lang="ka-GE" dirty="0"/>
              <a:t> უფასო გადამზადება პროფესიულ სასწავლებლებში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ka-GE" dirty="0"/>
              <a:t>შრომის ბაზრის კვლევა, ასაკით პენსიონერების დასაქმების შესაძლებლობების გამოვლენისთვის</a:t>
            </a:r>
            <a:endParaRPr lang="en-US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ka-GE" dirty="0"/>
              <a:t>ასაკით პენსიონერების აქტიური ჩართვა </a:t>
            </a:r>
            <a:r>
              <a:rPr lang="en-US" dirty="0"/>
              <a:t>Worknet.gov.ge-</a:t>
            </a:r>
            <a:r>
              <a:rPr lang="ka-GE" dirty="0"/>
              <a:t>ზე და მათი პოტენციურ დამსაქმებლებთან დაკავშირების შესაძლებლობის გაზრდა</a:t>
            </a:r>
            <a:endParaRPr lang="en-US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ka-GE" dirty="0"/>
              <a:t>სხვა ქვეყნების გამოცდილების შესწავლის საფუძველზე, ახალი პროგრამების დანერგვა და პენსიონერთა შორის კვალიფიციური კადრების მოძიება და მათი როგორც ექსპერტების (მოკლევადიანი) ჩართვა შესაბამის სფეროებში</a:t>
            </a:r>
            <a:endParaRPr lang="en-US" dirty="0"/>
          </a:p>
          <a:p>
            <a:endParaRPr lang="ka-GE" b="1" dirty="0" smtClean="0"/>
          </a:p>
          <a:p>
            <a:r>
              <a:rPr lang="ka-GE" b="1" dirty="0" smtClean="0"/>
              <a:t>კომპანიების წახალისება - მთავარი პრინციპები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dirty="0" smtClean="0"/>
              <a:t>დასაქმება ნებაყოფლობითია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dirty="0" smtClean="0"/>
              <a:t>დასაქმება არ იწვევს პენსიის ან სხვა შეღავათების გაუქმებას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dirty="0" smtClean="0"/>
              <a:t>კომპანიებს ეძლევათ საგადასახადო შეღავათები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53303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6582" y="841973"/>
            <a:ext cx="1073741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შეღავათი ვრცელდება </a:t>
            </a:r>
            <a:r>
              <a:rPr lang="ka-GE" sz="2200" dirty="0" smtClean="0">
                <a:solidFill>
                  <a:srgbClr val="FF0000"/>
                </a:solidFill>
              </a:rPr>
              <a:t>6000</a:t>
            </a:r>
            <a:r>
              <a:rPr lang="en-US" sz="2200" dirty="0" smtClean="0">
                <a:solidFill>
                  <a:srgbClr val="FF0000"/>
                </a:solidFill>
              </a:rPr>
              <a:t>/3000</a:t>
            </a:r>
            <a:r>
              <a:rPr lang="ka-GE" sz="2200" dirty="0" smtClean="0">
                <a:solidFill>
                  <a:srgbClr val="FF0000"/>
                </a:solidFill>
              </a:rPr>
              <a:t> </a:t>
            </a:r>
            <a:r>
              <a:rPr lang="ka-GE" sz="2200" dirty="0" smtClean="0"/>
              <a:t>ლარის ფარგლებში 1 პენსიონერზე წელიწადში</a:t>
            </a:r>
          </a:p>
          <a:p>
            <a:endParaRPr lang="ka-GE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დამსაქმებელი იხდის საშემოსავლო გადასახადს (1 პენსიონერზე - 1200/600 ლარის ფარგლებში წლიურად)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გადახდილი საშემოსავლო გადასახადი დამსაქმებელს უგროვდება საგადასახადო ზედმეტობის სახით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ზედმეტობა შეიძლება გამოყენებულ იქნას სხვა გადასახადების დასაფარად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ინიციატივა შეეხება </a:t>
            </a:r>
            <a:r>
              <a:rPr lang="ka-GE" sz="2200" u="sng" dirty="0" smtClean="0"/>
              <a:t>მხოლოდ კერძო სექტორში </a:t>
            </a:r>
            <a:r>
              <a:rPr lang="ka-GE" sz="2200" dirty="0" smtClean="0"/>
              <a:t>დასაქმებულ პენსიონერებს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ინიციატივა შეეხება </a:t>
            </a:r>
            <a:r>
              <a:rPr lang="ka-GE" sz="2200" u="sng" dirty="0" smtClean="0"/>
              <a:t>არსებულ</a:t>
            </a:r>
            <a:r>
              <a:rPr lang="en-GB" sz="2200" u="sng" dirty="0"/>
              <a:t> </a:t>
            </a:r>
            <a:r>
              <a:rPr lang="ka-GE" sz="2200" u="sng" dirty="0" smtClean="0"/>
              <a:t>ან/და მომავალში დასაქმებულ პენსიონერებს</a:t>
            </a:r>
            <a:endParaRPr lang="en-GB" sz="2200" u="sng" dirty="0" smtClean="0"/>
          </a:p>
          <a:p>
            <a:endParaRPr lang="ka-GE" sz="2200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b="1" u="sng" dirty="0" smtClean="0"/>
              <a:t>ინიციატივა ამოქმედდება 2017 წლის 1 იანვრიდან</a:t>
            </a:r>
            <a:r>
              <a:rPr lang="ka-GE" sz="2200" u="sng" dirty="0" smtClean="0"/>
              <a:t> </a:t>
            </a:r>
            <a:endParaRPr lang="ka-GE" sz="2200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86949" y="176902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შეღავათი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7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ubtitle 2"/>
          <p:cNvSpPr txBox="1">
            <a:spLocks/>
          </p:cNvSpPr>
          <p:nvPr/>
        </p:nvSpPr>
        <p:spPr>
          <a:xfrm>
            <a:off x="541682" y="131635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შეღავათი - ვარიანტი N</a:t>
            </a:r>
            <a:r>
              <a:rPr lang="ka-GE" b="1" dirty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ka-GE" b="1" dirty="0">
                <a:solidFill>
                  <a:srgbClr val="FF0000"/>
                </a:solidFill>
              </a:rPr>
              <a:t>წლიური ხელფასი </a:t>
            </a:r>
            <a:r>
              <a:rPr lang="ka-GE" b="1" dirty="0" smtClean="0">
                <a:solidFill>
                  <a:srgbClr val="FF0000"/>
                </a:solidFill>
              </a:rPr>
              <a:t>3 000 </a:t>
            </a:r>
            <a:r>
              <a:rPr lang="ka-GE" b="1" dirty="0">
                <a:solidFill>
                  <a:srgbClr val="FF0000"/>
                </a:solidFill>
              </a:rPr>
              <a:t>ლარი)</a:t>
            </a:r>
            <a:endParaRPr lang="en-US" b="1" dirty="0">
              <a:solidFill>
                <a:srgbClr val="FF0000"/>
              </a:solidFill>
            </a:endParaRPr>
          </a:p>
          <a:p>
            <a:pPr lvl="0"/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3742" y="986828"/>
            <a:ext cx="10257576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u="sng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კომპანიის მიერ შეღავათის მისაღებად საჭირო მოთხოვნები:</a:t>
            </a:r>
          </a:p>
          <a:p>
            <a:endParaRPr lang="ka-G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დასაქმებული პენსიონერი უმუშევარი უნდა იყოს ბოლო </a:t>
            </a:r>
            <a:r>
              <a:rPr lang="ka-GE" sz="1700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6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თვის ან </a:t>
            </a:r>
            <a:r>
              <a:rPr lang="ka-GE" sz="1700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წლის განმავლობაში;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7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შეღავათით ისარგებლებს კომპანია მხოლოდ </a:t>
            </a:r>
            <a:r>
              <a:rPr lang="ka-GE" sz="1700" dirty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</a:t>
            </a:r>
            <a:r>
              <a:rPr lang="ka-GE" sz="17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ან </a:t>
            </a:r>
            <a:r>
              <a:rPr lang="ka-GE" sz="1700" dirty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</a:t>
            </a:r>
            <a:r>
              <a:rPr lang="ka-GE" sz="17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წლის 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განმავლობაში;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კომპანიაში უნდა იყოს მინიმუმ </a:t>
            </a:r>
            <a:r>
              <a:rPr lang="ka-GE" sz="1700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5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დასაქმებული;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პენსიონერის დასაქმებიდან </a:t>
            </a:r>
            <a:r>
              <a:rPr lang="ka-GE" sz="1700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6 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თვის განმავლობაში არ უნდა შემცირდეს კომპანიის მიერ დასაქმებულ პირთა რაოდენობა;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4126" y="3592715"/>
            <a:ext cx="1025757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დამატებით დასაქმდება პენსიონერების 5% - </a:t>
            </a:r>
            <a:r>
              <a:rPr lang="ka-GE" sz="1700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35 000 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შეღავათი 1 პენსიონერზე  -</a:t>
            </a:r>
            <a:r>
              <a:rPr lang="ka-GE" sz="1700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600 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ლარი წელიწადში (3000*20%)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ბიუჯეტი დაკარგავს - </a:t>
            </a:r>
            <a:r>
              <a:rPr lang="ka-GE" sz="1700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21 000 000 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ლარს.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700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რისკი - ხელოვნური დასაქმება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ბიუჯეტი დაკარგავს - </a:t>
            </a:r>
            <a:r>
              <a:rPr lang="ka-GE" sz="1700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4 000 000</a:t>
            </a:r>
            <a:r>
              <a:rPr lang="ka-GE" sz="1700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ლარს.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r>
              <a:rPr lang="ka-GE" sz="2000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სულ ბიუჯეტის დანაკარგი - 25 000 000 ლარი</a:t>
            </a:r>
            <a:endParaRPr lang="en-US" sz="2000" b="1" dirty="0">
              <a:solidFill>
                <a:srgbClr val="FF0000"/>
              </a:solidFill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9779" y="314204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a-GE" u="sng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ინიციატივის გავლენა ბიუჯეტზე:</a:t>
            </a:r>
            <a:endParaRPr lang="ka-GE" u="sng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0613" y="6443881"/>
            <a:ext cx="1090905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5475" indent="-625475" algn="just"/>
            <a:r>
              <a:rPr lang="ka-GE" sz="1050" b="1" i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შენიშვნა: აღნიშნული ინიციატივა ეხება მხოლოდ ახლად დასაქმებულ პენსიონერებს. აღნიშნული შეღავათით ვერ ისარგებლებენ უკვე დასაქმებული პენსიონერები!!</a:t>
            </a:r>
            <a:endParaRPr lang="en-US" sz="1050" b="1" i="1" dirty="0">
              <a:solidFill>
                <a:srgbClr val="FF0000"/>
              </a:solidFill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9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382896" y="2336710"/>
            <a:ext cx="8854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u="sng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დაშვება 1: ინიციატივის შემდგომ დასაქმებული პენსიონერები </a:t>
            </a:r>
            <a:r>
              <a:rPr lang="ka-GE" u="sng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10%</a:t>
            </a:r>
            <a:r>
              <a:rPr lang="ka-GE" u="sng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  </a:t>
            </a:r>
            <a:endParaRPr lang="en-US" u="sng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87053" y="2855227"/>
            <a:ext cx="9403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პენსიონერთა რაოდენობა - </a:t>
            </a:r>
            <a:r>
              <a:rPr lang="ka-GE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71 400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</a:p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ბიუჯეტის </a:t>
            </a:r>
            <a:r>
              <a:rPr lang="ka-GE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დანაკარგი (დაბრუნებული საშემოსავლო გადასახადი)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– </a:t>
            </a:r>
            <a:r>
              <a:rPr lang="ka-GE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85 680 000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ლარი</a:t>
            </a: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9158" y="3784808"/>
            <a:ext cx="8854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u="sng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დაშვება 2: ინიციატივის შემდგომ დასაქმებული პენსიონერები </a:t>
            </a:r>
            <a:r>
              <a:rPr lang="ka-GE" u="sng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15%   </a:t>
            </a:r>
            <a:endParaRPr lang="en-US" u="sng" dirty="0">
              <a:solidFill>
                <a:srgbClr val="FF0000"/>
              </a:solidFill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76034" y="4302592"/>
            <a:ext cx="9451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პენსიონერთა რაოდენობა - </a:t>
            </a:r>
            <a:r>
              <a:rPr lang="ka-GE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107 100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</a:p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ბიუჯეტის </a:t>
            </a:r>
            <a:r>
              <a:rPr lang="ka-GE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დანაკარგი (დაბრუნებული საშემოსავლო გადასახადი)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– </a:t>
            </a:r>
            <a:r>
              <a:rPr lang="ka-GE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128 520 000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ლარი</a:t>
            </a: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9738" y="5214249"/>
            <a:ext cx="8854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u="sng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დაშვება 3: ინიციატივის შემდგომ დასაქმებული პენსიონერები </a:t>
            </a:r>
            <a:r>
              <a:rPr lang="ka-GE" u="sng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20%   </a:t>
            </a:r>
            <a:endParaRPr lang="en-US" u="sng" dirty="0">
              <a:solidFill>
                <a:srgbClr val="FF0000"/>
              </a:solidFill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93776" y="5759193"/>
            <a:ext cx="9297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პენსიონერთა რაოდენობა - </a:t>
            </a:r>
            <a:r>
              <a:rPr lang="ka-GE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142 800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</a:p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ბიუჯეტის </a:t>
            </a:r>
            <a:r>
              <a:rPr lang="ka-GE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დანაკარგი (დაბრუნებული საშემოსავლო გადასახადი)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– </a:t>
            </a:r>
            <a:r>
              <a:rPr lang="ka-GE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171 360 000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ლარი</a:t>
            </a: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0439" y="968127"/>
            <a:ext cx="106366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u="sng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დაშვება 0: ინიციატივის შემდგომ პენსიონერების დასაქმება არ შეცვლილა</a:t>
            </a:r>
          </a:p>
          <a:p>
            <a:endParaRPr lang="ka-GE" u="sng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pPr>
              <a:tabLst>
                <a:tab pos="1168400" algn="l"/>
              </a:tabLst>
            </a:pP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	პენსიონერთა რაოდენობა - </a:t>
            </a:r>
            <a:r>
              <a:rPr lang="ka-GE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40 000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ადამიანი</a:t>
            </a:r>
          </a:p>
          <a:p>
            <a:pPr marL="1168400" indent="-1168400">
              <a:tabLst>
                <a:tab pos="1168400" algn="l"/>
              </a:tabLst>
            </a:pP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	ბიუჯეტის დანაკარგი (დაბრუნებული საშემოსავლო გადასახადი) - </a:t>
            </a:r>
            <a:r>
              <a:rPr lang="ka-GE" b="1" dirty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4</a:t>
            </a:r>
            <a:r>
              <a:rPr lang="ka-GE" b="1" dirty="0" smtClean="0">
                <a:solidFill>
                  <a:srgbClr val="FF0000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8 000 0000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ლარი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59789" y="176902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შეღავათი - ვარიანტი N2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(</a:t>
            </a:r>
            <a:r>
              <a:rPr lang="ka-GE" sz="2000" b="1" dirty="0" smtClean="0">
                <a:solidFill>
                  <a:srgbClr val="FF0000"/>
                </a:solidFill>
              </a:rPr>
              <a:t>წლიური ხელფასი 6 000 ლარი)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1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nut 7"/>
          <p:cNvSpPr/>
          <p:nvPr/>
        </p:nvSpPr>
        <p:spPr>
          <a:xfrm>
            <a:off x="4058174" y="1068749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4058173" y="2438916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4058173" y="3809083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4058172" y="5179250"/>
            <a:ext cx="1306300" cy="1297761"/>
          </a:xfrm>
          <a:prstGeom prst="donut">
            <a:avLst>
              <a:gd name="adj" fmla="val 41946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5302" y="742376"/>
            <a:ext cx="14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ბრუნვები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97234" y="667195"/>
            <a:ext cx="2583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კომპანიების რაოდენობა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2991" y="4308761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1 000 000-დან 5 000 000-მდე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991" y="2795444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5 000 000-დან 10 000 000-მდე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8370" y="1639405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10 000 000 და მეტი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25287" y="5714230"/>
            <a:ext cx="2184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13 564 </a:t>
            </a: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07120" y="4265077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4 700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46160" y="2727883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763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48444" y="1577111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773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1305" y="5729045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200 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000-დან </a:t>
            </a:r>
            <a:r>
              <a:rPr lang="en-US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</a:t>
            </a:r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 000 000-მდე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55299" y="734255"/>
            <a:ext cx="292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პენსიონერების ქვოტა </a:t>
            </a:r>
            <a:r>
              <a:rPr lang="ka-GE" b="1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(მაქსიმუმი)</a:t>
            </a:r>
            <a:endParaRPr lang="en-US" b="1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34093" y="5651497"/>
            <a:ext cx="2184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3 ადამიანი</a:t>
            </a:r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70719" y="4226569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6 ადამიანი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25450" y="2698012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9 ადამიანი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68300" y="1516150"/>
            <a:ext cx="4915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12 ადამიანი</a:t>
            </a:r>
            <a:endParaRPr lang="en-US" dirty="0" smtClean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  <a:p>
            <a:endParaRPr lang="en-US" dirty="0">
              <a:latin typeface="DejaVu Sans" panose="020B060303080402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541682" y="131635"/>
            <a:ext cx="11121827" cy="559824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შეღავათი - ვარიანტი N3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ka-GE" b="1" dirty="0">
                <a:solidFill>
                  <a:srgbClr val="FF0000"/>
                </a:solidFill>
              </a:rPr>
              <a:t>წლიური ხელფასი </a:t>
            </a:r>
            <a:r>
              <a:rPr lang="ka-GE" b="1" dirty="0" smtClean="0">
                <a:solidFill>
                  <a:srgbClr val="FF0000"/>
                </a:solidFill>
              </a:rPr>
              <a:t>6 000 </a:t>
            </a:r>
            <a:r>
              <a:rPr lang="ka-GE" b="1" dirty="0">
                <a:solidFill>
                  <a:srgbClr val="FF0000"/>
                </a:solidFill>
              </a:rPr>
              <a:t>ლარი)</a:t>
            </a:r>
            <a:endParaRPr lang="en-US" b="1" dirty="0">
              <a:solidFill>
                <a:srgbClr val="FF0000"/>
              </a:solidFill>
            </a:endParaRPr>
          </a:p>
          <a:p>
            <a:pPr lvl="0"/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21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1075</TotalTime>
  <Words>978</Words>
  <Application>Microsoft Office PowerPoint</Application>
  <PresentationFormat>Widescreen</PresentationFormat>
  <Paragraphs>173</Paragraphs>
  <Slides>13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Amiran</vt:lpstr>
      <vt:lpstr>Arial</vt:lpstr>
      <vt:lpstr>Calibri</vt:lpstr>
      <vt:lpstr>Calibri Light</vt:lpstr>
      <vt:lpstr>DejaVu Sans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Zviad Tchunashvili</dc:creator>
  <cp:lastModifiedBy>Nino Javakhadze</cp:lastModifiedBy>
  <cp:revision>197</cp:revision>
  <dcterms:created xsi:type="dcterms:W3CDTF">2016-03-23T06:50:29Z</dcterms:created>
  <dcterms:modified xsi:type="dcterms:W3CDTF">2016-08-10T15:15:59Z</dcterms:modified>
</cp:coreProperties>
</file>